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notesMasterIdLst>
    <p:notesMasterId r:id="rId13"/>
  </p:notesMasterIdLst>
  <p:handoutMasterIdLst>
    <p:handoutMasterId r:id="rId14"/>
  </p:handoutMasterIdLst>
  <p:sldIdLst>
    <p:sldId id="259" r:id="rId2"/>
    <p:sldId id="260" r:id="rId3"/>
    <p:sldId id="279" r:id="rId4"/>
    <p:sldId id="280" r:id="rId5"/>
    <p:sldId id="281" r:id="rId6"/>
    <p:sldId id="283" r:id="rId7"/>
    <p:sldId id="282" r:id="rId8"/>
    <p:sldId id="284" r:id="rId9"/>
    <p:sldId id="277" r:id="rId10"/>
    <p:sldId id="278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gakata" initials="r" lastIdx="1" clrIdx="0">
    <p:extLst>
      <p:ext uri="{19B8F6BF-5375-455C-9EA6-DF929625EA0E}">
        <p15:presenceInfo xmlns:p15="http://schemas.microsoft.com/office/powerpoint/2012/main" userId="ragaka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62A"/>
    <a:srgbClr val="F68B20"/>
    <a:srgbClr val="EE2E62"/>
    <a:srgbClr val="F2ECEE"/>
    <a:srgbClr val="EF4C31"/>
    <a:srgbClr val="EF5339"/>
    <a:srgbClr val="F0563C"/>
    <a:srgbClr val="50B4C8"/>
    <a:srgbClr val="7A855D"/>
    <a:srgbClr val="929B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336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90794-6BC2-4F24-BA6E-3611D9799407}" type="datetimeFigureOut">
              <a:rPr lang="hu-HU" smtClean="0"/>
              <a:t>2018. 06. 12.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hu-HU" smtClean="0"/>
              <a:t>http://slideist.com/index_.html</a:t>
            </a:r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897FE-58C4-4877-8289-3D632D00929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245399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12942-9543-4646-A6BF-81AB3457998B}" type="datetimeFigureOut">
              <a:rPr lang="hu-HU" smtClean="0"/>
              <a:t>2018. 06. 12.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hu-HU" smtClean="0"/>
              <a:t>http://slideist.com/index_.html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04892-B9D8-4EC3-BC48-8EC8F7C3A0A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8089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IST info">
    <p:bg>
      <p:bgPr>
        <a:solidFill>
          <a:srgbClr val="F2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4218073" y="4945637"/>
            <a:ext cx="3337027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SECOND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4218073" y="5355072"/>
            <a:ext cx="3337027" cy="126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Customize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templates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text,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add </a:t>
            </a:r>
            <a:r>
              <a:rPr lang="hu-HU" sz="1400" baseline="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618931" y="4945637"/>
            <a:ext cx="2923591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FIRST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618930" y="5355072"/>
            <a:ext cx="2923591" cy="1269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hu-HU" sz="140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</a:t>
            </a:r>
            <a:r>
              <a:rPr lang="hu-HU" sz="1400" baseline="0" dirty="0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endParaRPr lang="hu-HU" sz="1400" baseline="0" dirty="0" smtClean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Master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slides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design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layouts</a:t>
            </a:r>
            <a:endParaRPr lang="hu-HU" sz="1400" baseline="0" dirty="0" smtClean="0">
              <a:solidFill>
                <a:srgbClr val="EE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8007215" y="4945637"/>
            <a:ext cx="3337027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THIRD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8007214" y="5355073"/>
            <a:ext cx="3277953" cy="126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should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hu-HU" sz="1400" baseline="0" dirty="0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hello@</a:t>
            </a:r>
            <a:r>
              <a:rPr lang="hu-HU" sz="1400" baseline="0" dirty="0" err="1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slideist.com</a:t>
            </a:r>
            <a:endParaRPr lang="en-US" sz="1400" dirty="0" smtClean="0">
              <a:solidFill>
                <a:srgbClr val="EE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Oval 24"/>
          <p:cNvSpPr/>
          <p:nvPr userDrawn="1"/>
        </p:nvSpPr>
        <p:spPr>
          <a:xfrm>
            <a:off x="939845" y="2212304"/>
            <a:ext cx="2281759" cy="2281759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/>
          <p:cNvSpPr/>
          <p:nvPr userDrawn="1"/>
        </p:nvSpPr>
        <p:spPr>
          <a:xfrm>
            <a:off x="4737346" y="2212303"/>
            <a:ext cx="2281759" cy="2281759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/>
          <p:cNvSpPr/>
          <p:nvPr userDrawn="1"/>
        </p:nvSpPr>
        <p:spPr>
          <a:xfrm>
            <a:off x="8534848" y="2212303"/>
            <a:ext cx="2281759" cy="2281759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Rectangle 27"/>
          <p:cNvSpPr/>
          <p:nvPr userDrawn="1"/>
        </p:nvSpPr>
        <p:spPr>
          <a:xfrm>
            <a:off x="3823335" y="716738"/>
            <a:ext cx="42011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4000" dirty="0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MICRO TUTORIAL</a:t>
            </a:r>
            <a:endParaRPr lang="hu-HU" sz="40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08" y="556697"/>
            <a:ext cx="1200928" cy="2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73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2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6" y="1483567"/>
            <a:ext cx="5617030" cy="4236097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14186" y="1483566"/>
            <a:ext cx="5617030" cy="4236097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790872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1216" y="1763497"/>
            <a:ext cx="5617030" cy="423609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6204856" y="1763497"/>
            <a:ext cx="5617030" cy="423609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305835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+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04856" y="1716838"/>
            <a:ext cx="5617030" cy="4236097"/>
          </a:xfrm>
        </p:spPr>
        <p:txBody>
          <a:bodyPr>
            <a:no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01216" y="1716838"/>
            <a:ext cx="5579706" cy="423609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541567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6 Imag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772817" y="156755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01216" y="171684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4"/>
          </p:nvPr>
        </p:nvSpPr>
        <p:spPr>
          <a:xfrm>
            <a:off x="7476932" y="1511570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6105331" y="166086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/>
          </p:nvPr>
        </p:nvSpPr>
        <p:spPr>
          <a:xfrm>
            <a:off x="1772817" y="3181762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401216" y="3331052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8"/>
          </p:nvPr>
        </p:nvSpPr>
        <p:spPr>
          <a:xfrm>
            <a:off x="7476932" y="312578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105331" y="327507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1772817" y="476109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401216" y="491038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32"/>
          </p:nvPr>
        </p:nvSpPr>
        <p:spPr>
          <a:xfrm>
            <a:off x="7476932" y="4705110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6105331" y="485440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34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938311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Big image (Monitor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968" y="410547"/>
            <a:ext cx="4017412" cy="263123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132388" y="1614196"/>
            <a:ext cx="5868404" cy="363884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966" y="3041780"/>
            <a:ext cx="4017413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248979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+ Big image (Browser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2506" y="1322260"/>
            <a:ext cx="4017412" cy="1374287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00347" y="1726162"/>
            <a:ext cx="6512216" cy="421743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2506" y="2741851"/>
            <a:ext cx="4017413" cy="145692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094289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+ Big image (Tablets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20214" y="2855167"/>
            <a:ext cx="2313443" cy="307910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550500" y="2855167"/>
            <a:ext cx="2313443" cy="307910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5968" y="410547"/>
            <a:ext cx="4017412" cy="2631233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966" y="3461657"/>
            <a:ext cx="4017413" cy="270711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948632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Big image (Mobile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8644" y="3349690"/>
            <a:ext cx="4290333" cy="2822257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 rot="60000">
            <a:off x="6317770" y="326509"/>
            <a:ext cx="2997971" cy="5867879"/>
          </a:xfrm>
          <a:effectLst>
            <a:softEdge rad="406400"/>
          </a:effectLst>
          <a:scene3d>
            <a:camera prst="orthographicFront"/>
            <a:lightRig rig="chilly" dir="t"/>
          </a:scene3d>
          <a:sp3d extrusionH="76200" prstMaterial="softEdge">
            <a:bevelT w="63500" h="63500"/>
            <a:bevelB w="165100" prst="coolSlant"/>
            <a:extrusionClr>
              <a:schemeClr val="accent1"/>
            </a:extrusionClr>
          </a:sp3d>
        </p:spPr>
        <p:txBody>
          <a:bodyPr>
            <a:normAutofit/>
            <a:sp3d extrusionH="57150">
              <a:bevelT w="38100" h="38100" prst="slope"/>
            </a:sp3d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008036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Image +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16" y="499534"/>
            <a:ext cx="11168743" cy="638802"/>
          </a:xfrm>
        </p:spPr>
        <p:txBody>
          <a:bodyPr>
            <a:norm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98598" y="4422712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3287607" y="4422711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6076616" y="4422710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8865625" y="4422710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98597" y="1700634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3287606" y="1700633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6076615" y="1700632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8865625" y="1700631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22167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Icon +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16" y="499534"/>
            <a:ext cx="11168743" cy="638802"/>
          </a:xfrm>
        </p:spPr>
        <p:txBody>
          <a:bodyPr>
            <a:norm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98598" y="3275047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3287607" y="3275046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6076616" y="3275045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8865625" y="3275045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1122517" y="1866132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3911526" y="186613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8"/>
          </p:nvPr>
        </p:nvSpPr>
        <p:spPr>
          <a:xfrm>
            <a:off x="6700535" y="186613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9489544" y="1866129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840782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Subtitle // Red">
    <p:bg>
      <p:bgPr>
        <a:pattFill prst="pct40">
          <a:fgClr>
            <a:srgbClr val="EF5339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5021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Subtitle + 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0922" y="1539557"/>
            <a:ext cx="5495731" cy="320664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281" y="1530227"/>
            <a:ext cx="5496892" cy="320664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60388" y="1870146"/>
            <a:ext cx="5308600" cy="416718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16216" y="1879477"/>
            <a:ext cx="5308600" cy="416718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103259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6" y="6056586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477906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Background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2263841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60244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Right Line (Title + Content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7" y="419878"/>
            <a:ext cx="7044612" cy="52189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973423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Right Line (Title + Lis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467634"/>
            <a:ext cx="3383280" cy="1118567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7" y="419877"/>
            <a:ext cx="7044612" cy="546773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275982" y="1660849"/>
            <a:ext cx="3398520" cy="477727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u-HU" dirty="0" smtClean="0"/>
              <a:t> </a:t>
            </a:r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081072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Left Line (Title +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4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227982" y="1143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653143" y="6147927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71340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Left Title +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01216" y="3173514"/>
            <a:ext cx="3485645" cy="1099906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4326" y="588935"/>
            <a:ext cx="7523583" cy="5457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1217" y="4273420"/>
            <a:ext cx="3500885" cy="177281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387918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24" y="588935"/>
            <a:ext cx="11364685" cy="5457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040497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image +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65" y="5543226"/>
            <a:ext cx="11196734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tx1"/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3265" y="6156509"/>
            <a:ext cx="11196670" cy="5381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4pPr marL="0" indent="0">
              <a:buNone/>
              <a:defRPr/>
            </a:lvl4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233265" y="259930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67139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Title + Subtitle">
    <p:bg>
      <p:bgPr>
        <a:pattFill prst="pct40">
          <a:fgClr>
            <a:schemeClr val="accent6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6" y="3116425"/>
            <a:ext cx="11140751" cy="830264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5400" spc="-12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215" y="3962012"/>
            <a:ext cx="11140751" cy="106036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09831" y="759781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64683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Subtitle // Blue">
    <p:bg>
      <p:bgPr>
        <a:pattFill prst="pct40">
          <a:fgClr>
            <a:schemeClr val="accent6"/>
          </a:fgClr>
          <a:bgClr>
            <a:schemeClr val="tx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2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88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341044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1217" y="714376"/>
            <a:ext cx="8104608" cy="47815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28795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ogo + Subtitle // Light">
    <p:bg>
      <p:bgPr>
        <a:pattFill prst="pct40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30614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Blue bg">
    <p:bg>
      <p:bgPr>
        <a:pattFill prst="pct40">
          <a:fgClr>
            <a:schemeClr val="accent6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986251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Red bg">
    <p:bg>
      <p:bgPr>
        <a:pattFill prst="pct40">
          <a:fgClr>
            <a:srgbClr val="EF5339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344652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062179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List -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6572" y="2155371"/>
            <a:ext cx="11206064" cy="1007697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2558" y="3265709"/>
            <a:ext cx="11150078" cy="2192529"/>
          </a:xfrm>
        </p:spPr>
        <p:txBody>
          <a:bodyPr anchor="t">
            <a:normAutofit/>
          </a:bodyPr>
          <a:lstStyle>
            <a:lvl1pPr marL="342900" indent="-342900">
              <a:lnSpc>
                <a:spcPct val="100000"/>
              </a:lnSpc>
              <a:buFontTx/>
              <a:buBlip>
                <a:blip r:embed="rId2"/>
              </a:buBlip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20794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List - Blue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2" y="2155371"/>
            <a:ext cx="11206064" cy="1007697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58" y="3265709"/>
            <a:ext cx="11150078" cy="2192529"/>
          </a:xfrm>
        </p:spPr>
        <p:txBody>
          <a:bodyPr anchor="t">
            <a:normAutofit/>
          </a:bodyPr>
          <a:lstStyle>
            <a:lvl1pPr marL="342900" indent="-342900">
              <a:lnSpc>
                <a:spcPct val="100000"/>
              </a:lnSpc>
              <a:buFontTx/>
              <a:buBlip>
                <a:blip r:embed="rId2"/>
              </a:buBlip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726568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1216" y="499533"/>
            <a:ext cx="11430000" cy="788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1216" y="1390262"/>
            <a:ext cx="11430000" cy="438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4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82" r:id="rId2"/>
    <p:sldLayoutId id="2147483896" r:id="rId3"/>
    <p:sldLayoutId id="2147483897" r:id="rId4"/>
    <p:sldLayoutId id="2147483865" r:id="rId5"/>
    <p:sldLayoutId id="2147483893" r:id="rId6"/>
    <p:sldLayoutId id="2147483894" r:id="rId7"/>
    <p:sldLayoutId id="2147483867" r:id="rId8"/>
    <p:sldLayoutId id="2147483890" r:id="rId9"/>
    <p:sldLayoutId id="2147483866" r:id="rId10"/>
    <p:sldLayoutId id="2147483880" r:id="rId11"/>
    <p:sldLayoutId id="2147483885" r:id="rId12"/>
    <p:sldLayoutId id="2147483881" r:id="rId13"/>
    <p:sldLayoutId id="2147483876" r:id="rId14"/>
    <p:sldLayoutId id="2147483883" r:id="rId15"/>
    <p:sldLayoutId id="2147483884" r:id="rId16"/>
    <p:sldLayoutId id="2147483877" r:id="rId17"/>
    <p:sldLayoutId id="2147483868" r:id="rId18"/>
    <p:sldLayoutId id="2147483891" r:id="rId19"/>
    <p:sldLayoutId id="2147483869" r:id="rId20"/>
    <p:sldLayoutId id="2147483870" r:id="rId21"/>
    <p:sldLayoutId id="2147483871" r:id="rId22"/>
    <p:sldLayoutId id="2147483872" r:id="rId23"/>
    <p:sldLayoutId id="2147483889" r:id="rId24"/>
    <p:sldLayoutId id="2147483878" r:id="rId25"/>
    <p:sldLayoutId id="2147483886" r:id="rId26"/>
    <p:sldLayoutId id="2147483888" r:id="rId27"/>
    <p:sldLayoutId id="2147483873" r:id="rId28"/>
    <p:sldLayoutId id="2147483887" r:id="rId29"/>
    <p:sldLayoutId id="2147483874" r:id="rId30"/>
    <p:sldLayoutId id="2147483875" r:id="rId3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b="0" kern="1200" spc="-12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accent1"/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WindowsCommunityToolkit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lickr.com/photos/astuteobserver/1439828491/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powershellgallery.com/packages/BurntToas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indosNZ" TargetMode="External"/><Relationship Id="rId2" Type="http://schemas.openxmlformats.org/officeDocument/2006/relationships/hyperlink" Target="http://bit.ly/TBD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docs.microsoft.com/en-us/uwp/api/Windows.UI.Notifications.ToastTemplateTyp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2707994"/>
          </a:xfrm>
        </p:spPr>
        <p:txBody>
          <a:bodyPr/>
          <a:lstStyle/>
          <a:p>
            <a:pPr fontAlgn="ctr"/>
            <a:r>
              <a:rPr lang="en-US" b="1" dirty="0"/>
              <a:t>Just Scrape off the Black Bits: </a:t>
            </a:r>
            <a:r>
              <a:rPr lang="en-US" sz="3600" b="1" dirty="0"/>
              <a:t>Using BurntToast to Display Timely Notifications</a:t>
            </a:r>
            <a:endParaRPr lang="en-NZ" sz="36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8358"/>
            <a:ext cx="7645401" cy="6866357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45650" y="3250276"/>
            <a:ext cx="3398520" cy="2388524"/>
          </a:xfrm>
        </p:spPr>
        <p:txBody>
          <a:bodyPr>
            <a:normAutofit/>
          </a:bodyPr>
          <a:lstStyle/>
          <a:p>
            <a:r>
              <a:rPr lang="en-NZ" sz="2400" dirty="0" smtClean="0"/>
              <a:t>Josh King</a:t>
            </a:r>
            <a:endParaRPr lang="en-NZ" sz="2400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2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</p:spPr>
      </p:pic>
    </p:spTree>
    <p:extLst>
      <p:ext uri="{BB962C8B-B14F-4D97-AF65-F5344CB8AC3E}">
        <p14:creationId xmlns:p14="http://schemas.microsoft.com/office/powerpoint/2010/main" val="306346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Takeaways</a:t>
            </a:r>
            <a:endParaRPr lang="en-NZ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" y="2013927"/>
            <a:ext cx="5616575" cy="3735022"/>
          </a:xfrm>
        </p:spPr>
      </p:pic>
      <p:sp>
        <p:nvSpPr>
          <p:cNvPr id="12" name="Content Placeholder 11"/>
          <p:cNvSpPr>
            <a:spLocks noGrp="1"/>
          </p:cNvSpPr>
          <p:nvPr>
            <p:ph idx="10"/>
          </p:nvPr>
        </p:nvSpPr>
        <p:spPr>
          <a:xfrm>
            <a:off x="6204856" y="1790700"/>
            <a:ext cx="5617030" cy="45278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 </a:t>
            </a:r>
            <a:r>
              <a:rPr lang="en-NZ" sz="2400" dirty="0" smtClean="0"/>
              <a:t> </a:t>
            </a:r>
            <a:r>
              <a:rPr lang="en-NZ" sz="2400" dirty="0" smtClean="0"/>
              <a:t>It’s all XML</a:t>
            </a:r>
            <a:endParaRPr lang="en-NZ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 </a:t>
            </a:r>
            <a:r>
              <a:rPr lang="en-NZ" sz="2400" dirty="0" smtClean="0"/>
              <a:t> </a:t>
            </a:r>
            <a:r>
              <a:rPr lang="en-NZ" sz="2400" dirty="0" smtClean="0"/>
              <a:t>You don’t need to touch XML</a:t>
            </a:r>
            <a:endParaRPr lang="en-NZ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 </a:t>
            </a:r>
            <a:r>
              <a:rPr lang="en-NZ" sz="2400" dirty="0" smtClean="0"/>
              <a:t> </a:t>
            </a:r>
            <a:r>
              <a:rPr lang="en-NZ" sz="2400" dirty="0" smtClean="0"/>
              <a:t>Leverage the </a:t>
            </a:r>
            <a:r>
              <a:rPr lang="en-NZ" sz="2400" strike="sngStrike" dirty="0" smtClean="0"/>
              <a:t>UWP</a:t>
            </a:r>
            <a:r>
              <a:rPr lang="en-NZ" sz="2400" dirty="0" smtClean="0"/>
              <a:t> </a:t>
            </a:r>
            <a:r>
              <a:rPr lang="en-NZ" sz="2400" dirty="0" smtClean="0">
                <a:hlinkClick r:id="rId3"/>
              </a:rPr>
              <a:t>Windows Community Toolkit</a:t>
            </a:r>
            <a:r>
              <a:rPr lang="en-NZ" sz="2400" dirty="0" smtClean="0"/>
              <a:t> to roll your own</a:t>
            </a:r>
            <a:endParaRPr lang="en-NZ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 </a:t>
            </a:r>
            <a:r>
              <a:rPr lang="en-NZ" sz="2400" dirty="0" smtClean="0"/>
              <a:t> </a:t>
            </a:r>
            <a:r>
              <a:rPr lang="en-NZ" sz="2400" dirty="0" smtClean="0"/>
              <a:t>Use </a:t>
            </a:r>
            <a:r>
              <a:rPr lang="en-NZ" sz="2400" dirty="0" smtClean="0">
                <a:hlinkClick r:id="rId4"/>
              </a:rPr>
              <a:t>BurntToast</a:t>
            </a:r>
            <a:endParaRPr lang="en-NZ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 </a:t>
            </a:r>
            <a:r>
              <a:rPr lang="en-NZ" sz="2400" dirty="0" smtClean="0"/>
              <a:t> </a:t>
            </a:r>
            <a:r>
              <a:rPr lang="en-NZ" sz="2400" dirty="0" smtClean="0"/>
              <a:t>Let me know your use cases!</a:t>
            </a:r>
            <a:endParaRPr lang="en-NZ" sz="2400" dirty="0" smtClean="0"/>
          </a:p>
          <a:p>
            <a:pPr>
              <a:buFont typeface="Arial" panose="020B0604020202020204" pitchFamily="34" charset="0"/>
              <a:buChar char="•"/>
            </a:pPr>
            <a:endParaRPr lang="en-NZ" sz="2400" dirty="0"/>
          </a:p>
        </p:txBody>
      </p:sp>
      <p:pic>
        <p:nvPicPr>
          <p:cNvPr id="14" name="Picture Placeholder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  <p:sp>
        <p:nvSpPr>
          <p:cNvPr id="16" name="TextBox 15"/>
          <p:cNvSpPr txBox="1"/>
          <p:nvPr/>
        </p:nvSpPr>
        <p:spPr>
          <a:xfrm>
            <a:off x="4643734" y="5748949"/>
            <a:ext cx="1374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Z" dirty="0" smtClean="0">
                <a:solidFill>
                  <a:schemeClr val="tx2"/>
                </a:solidFill>
              </a:rPr>
              <a:t>Credit: </a:t>
            </a:r>
            <a:r>
              <a:rPr lang="en-NZ" dirty="0" smtClean="0">
                <a:hlinkClick r:id="rId6"/>
              </a:rPr>
              <a:t>S.S.K.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4300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401216" y="1540171"/>
            <a:ext cx="11140751" cy="830264"/>
          </a:xfrm>
        </p:spPr>
        <p:txBody>
          <a:bodyPr/>
          <a:lstStyle/>
          <a:p>
            <a:r>
              <a:rPr lang="en-NZ" dirty="0" smtClean="0"/>
              <a:t>THANK YOU!</a:t>
            </a:r>
            <a:endParaRPr lang="en-NZ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401215" y="3169532"/>
            <a:ext cx="11140751" cy="3020956"/>
          </a:xfrm>
        </p:spPr>
        <p:txBody>
          <a:bodyPr>
            <a:normAutofit/>
          </a:bodyPr>
          <a:lstStyle/>
          <a:p>
            <a:r>
              <a:rPr lang="en-NZ" dirty="0"/>
              <a:t>Get this slide deck from:</a:t>
            </a:r>
          </a:p>
          <a:p>
            <a:r>
              <a:rPr lang="en-NZ" sz="3600" dirty="0">
                <a:hlinkClick r:id="rId2"/>
              </a:rPr>
              <a:t>http://</a:t>
            </a:r>
            <a:r>
              <a:rPr lang="en-NZ" sz="3600" dirty="0" smtClean="0">
                <a:hlinkClick r:id="rId2"/>
              </a:rPr>
              <a:t>bit.ly/TBD</a:t>
            </a:r>
            <a:endParaRPr lang="en-NZ" sz="3600" dirty="0" smtClean="0"/>
          </a:p>
          <a:p>
            <a:endParaRPr lang="en-NZ" sz="3600" dirty="0"/>
          </a:p>
          <a:p>
            <a:r>
              <a:rPr lang="en-NZ" dirty="0" smtClean="0"/>
              <a:t>Get in touch:</a:t>
            </a:r>
            <a:endParaRPr lang="en-NZ" sz="3600" dirty="0"/>
          </a:p>
          <a:p>
            <a:r>
              <a:rPr lang="en-NZ" sz="3600" dirty="0" smtClean="0">
                <a:hlinkClick r:id="rId3"/>
              </a:rPr>
              <a:t>@</a:t>
            </a:r>
            <a:r>
              <a:rPr lang="en-NZ" sz="3600" dirty="0" err="1" smtClean="0">
                <a:hlinkClick r:id="rId3"/>
              </a:rPr>
              <a:t>WindosNZ</a:t>
            </a:r>
            <a:endParaRPr lang="en-NZ" sz="4400" dirty="0" smtClean="0"/>
          </a:p>
          <a:p>
            <a:endParaRPr lang="en-NZ" sz="3600" dirty="0"/>
          </a:p>
        </p:txBody>
      </p:sp>
      <p:pic>
        <p:nvPicPr>
          <p:cNvPr id="13" name="Picture Placeholder 8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8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1890379" y="4910381"/>
            <a:ext cx="1222311" cy="1166325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NZ" sz="6600" dirty="0">
                <a:solidFill>
                  <a:srgbClr val="F68B20"/>
                </a:solidFill>
                <a:latin typeface="Font Awesome 5 Free Solid" panose="02000503000000000000" pitchFamily="50" charset="0"/>
              </a:rPr>
              <a:t></a:t>
            </a:r>
            <a:endParaRPr lang="en-NZ" sz="3200" dirty="0">
              <a:solidFill>
                <a:srgbClr val="F68B20"/>
              </a:solidFill>
              <a:latin typeface="Font Awesome 5 Free Solid" panose="02000503000000000000" pitchFamily="50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1890379" y="3331052"/>
            <a:ext cx="1222311" cy="1166325"/>
          </a:xfr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NZ" sz="6600" dirty="0">
                <a:solidFill>
                  <a:srgbClr val="F68B20"/>
                </a:solidFill>
                <a:latin typeface="Font Awesome 5 Brands Regular" panose="02000503000000000000" pitchFamily="50" charset="0"/>
              </a:rPr>
              <a:t></a:t>
            </a:r>
            <a:endParaRPr lang="en-NZ" dirty="0">
              <a:solidFill>
                <a:srgbClr val="F68B20"/>
              </a:solidFill>
              <a:latin typeface="Font Awesome 5 Brands Regular" panose="02000503000000000000" pitchFamily="50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Who Am I?</a:t>
            </a:r>
            <a:endParaRPr lang="en-NZ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3261980" y="1567551"/>
            <a:ext cx="3965510" cy="1315615"/>
          </a:xfrm>
        </p:spPr>
        <p:txBody>
          <a:bodyPr/>
          <a:lstStyle/>
          <a:p>
            <a:endParaRPr lang="en-NZ" dirty="0" smtClean="0"/>
          </a:p>
          <a:p>
            <a:pPr>
              <a:lnSpc>
                <a:spcPct val="100000"/>
              </a:lnSpc>
            </a:pPr>
            <a:r>
              <a:rPr lang="en-NZ" sz="2800" dirty="0" smtClean="0"/>
              <a:t>Josh King</a:t>
            </a:r>
            <a:endParaRPr lang="en-NZ" sz="2800" dirty="0"/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97" y="1716841"/>
            <a:ext cx="1104474" cy="1166325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3261980" y="3181762"/>
            <a:ext cx="3965510" cy="1315615"/>
          </a:xfrm>
        </p:spPr>
        <p:txBody>
          <a:bodyPr/>
          <a:lstStyle/>
          <a:p>
            <a:endParaRPr lang="en-NZ" dirty="0" smtClean="0"/>
          </a:p>
          <a:p>
            <a:pPr>
              <a:lnSpc>
                <a:spcPct val="100000"/>
              </a:lnSpc>
            </a:pPr>
            <a:r>
              <a:rPr lang="en-NZ" sz="2800" dirty="0" smtClean="0"/>
              <a:t>@</a:t>
            </a:r>
            <a:r>
              <a:rPr lang="en-NZ" sz="2800" dirty="0" err="1" smtClean="0"/>
              <a:t>WindosNZ</a:t>
            </a:r>
            <a:endParaRPr lang="en-NZ" sz="2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3261980" y="4761091"/>
            <a:ext cx="3965510" cy="1315615"/>
          </a:xfrm>
        </p:spPr>
        <p:txBody>
          <a:bodyPr/>
          <a:lstStyle/>
          <a:p>
            <a:endParaRPr lang="en-NZ" dirty="0" smtClean="0"/>
          </a:p>
          <a:p>
            <a:pPr>
              <a:lnSpc>
                <a:spcPct val="100000"/>
              </a:lnSpc>
            </a:pPr>
            <a:r>
              <a:rPr lang="en-NZ" sz="2800" dirty="0" smtClean="0"/>
              <a:t>https://king.geek.nz</a:t>
            </a:r>
            <a:endParaRPr lang="en-NZ" sz="2800" dirty="0"/>
          </a:p>
        </p:txBody>
      </p:sp>
      <p:pic>
        <p:nvPicPr>
          <p:cNvPr id="10" name="Picture Placeholder 8"/>
          <p:cNvPicPr>
            <a:picLocks noGrp="1" noChangeAspect="1"/>
          </p:cNvPicPr>
          <p:nvPr>
            <p:ph type="pic" sz="quarter" idx="2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</p:spPr>
      </p:pic>
    </p:spTree>
    <p:extLst>
      <p:ext uri="{BB962C8B-B14F-4D97-AF65-F5344CB8AC3E}">
        <p14:creationId xmlns:p14="http://schemas.microsoft.com/office/powerpoint/2010/main" val="96382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What Is Toast?</a:t>
            </a:r>
            <a:endParaRPr lang="en-NZ" dirty="0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4057" y="1248230"/>
            <a:ext cx="4920343" cy="4412342"/>
          </a:xfrm>
        </p:spPr>
      </p:pic>
      <p:pic>
        <p:nvPicPr>
          <p:cNvPr id="22" name="Content Placeholder 21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283" y="532610"/>
            <a:ext cx="8684831" cy="5792781"/>
          </a:xfrm>
        </p:spPr>
      </p:pic>
      <p:pic>
        <p:nvPicPr>
          <p:cNvPr id="20" name="Picture Placeholder 8"/>
          <p:cNvPicPr>
            <a:picLocks noGrp="1" noChangeAspect="1"/>
          </p:cNvPicPr>
          <p:nvPr>
            <p:ph type="pic" sz="quarter" idx="2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</p:spPr>
      </p:pic>
    </p:spTree>
    <p:extLst>
      <p:ext uri="{BB962C8B-B14F-4D97-AF65-F5344CB8AC3E}">
        <p14:creationId xmlns:p14="http://schemas.microsoft.com/office/powerpoint/2010/main" val="246313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/>
          </p:nvPr>
        </p:nvSpPr>
        <p:spPr/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rntToast Notification Example in Windows 8.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75" y="70907"/>
            <a:ext cx="366712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96266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/>
          </p:nvPr>
        </p:nvSpPr>
        <p:spPr/>
      </p:sp>
      <p:pic>
        <p:nvPicPr>
          <p:cNvPr id="2050" name="Picture 2" descr="Image result for windows 10 wallpa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rntToast Notification Example in Windows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35" y="5693684"/>
            <a:ext cx="3667125" cy="101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38225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Anatomy of a Toast</a:t>
            </a:r>
            <a:endParaRPr lang="en-NZ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01216" y="1763497"/>
            <a:ext cx="11430000" cy="4236097"/>
          </a:xfrm>
        </p:spPr>
        <p:txBody>
          <a:bodyPr>
            <a:normAutofit/>
          </a:bodyPr>
          <a:lstStyle/>
          <a:p>
            <a:r>
              <a:rPr lang="en-NZ" sz="1800" dirty="0" smtClean="0"/>
              <a:t>It’s all XML:</a:t>
            </a:r>
            <a:endParaRPr lang="en-NZ" sz="1800" dirty="0"/>
          </a:p>
          <a:p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&lt;toast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visual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&lt;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binding template=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 err="1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ToastGeneric</a:t>
            </a:r>
            <a:r>
              <a:rPr lang="en-NZ" sz="1500" dirty="0" smtClean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&lt;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text&gt;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Default Notification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&lt;/text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&lt;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image </a:t>
            </a:r>
            <a:r>
              <a:rPr lang="en-NZ" sz="15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src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"C:\Images\BurntToast.png"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placement=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 err="1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appLogoOverride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hint-crop=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"circle"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&lt;/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binding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&lt;/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visual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audio </a:t>
            </a:r>
            <a:r>
              <a:rPr lang="en-NZ" sz="15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src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 err="1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ms-winsoundevent:Notification.Default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&lt;/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toast&gt;</a:t>
            </a:r>
          </a:p>
          <a:p>
            <a:endParaRPr lang="en-NZ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341" y="1763497"/>
            <a:ext cx="4333875" cy="952500"/>
          </a:xfrm>
          <a:prstGeom prst="rect">
            <a:avLst/>
          </a:prstGeom>
        </p:spPr>
      </p:pic>
      <p:pic>
        <p:nvPicPr>
          <p:cNvPr id="17" name="Picture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  <p:sp>
        <p:nvSpPr>
          <p:cNvPr id="18" name="Rectangle 17"/>
          <p:cNvSpPr/>
          <p:nvPr/>
        </p:nvSpPr>
        <p:spPr>
          <a:xfrm>
            <a:off x="8362950" y="1971675"/>
            <a:ext cx="1733550" cy="3143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9" name="Rectangle 18"/>
          <p:cNvSpPr/>
          <p:nvPr/>
        </p:nvSpPr>
        <p:spPr>
          <a:xfrm>
            <a:off x="1219201" y="3457575"/>
            <a:ext cx="3886200" cy="3143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21" name="Straight Arrow Connector 20"/>
          <p:cNvCxnSpPr>
            <a:stCxn id="19" idx="3"/>
            <a:endCxn id="18" idx="1"/>
          </p:cNvCxnSpPr>
          <p:nvPr/>
        </p:nvCxnSpPr>
        <p:spPr>
          <a:xfrm flipV="1">
            <a:off x="5105401" y="2128838"/>
            <a:ext cx="3257549" cy="14859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219201" y="3800475"/>
            <a:ext cx="10048874" cy="3143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5" name="Rectangle 24"/>
          <p:cNvSpPr/>
          <p:nvPr/>
        </p:nvSpPr>
        <p:spPr>
          <a:xfrm>
            <a:off x="7658100" y="1915681"/>
            <a:ext cx="647700" cy="6655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26" name="Straight Arrow Connector 25"/>
          <p:cNvCxnSpPr>
            <a:stCxn id="24" idx="0"/>
            <a:endCxn id="25" idx="2"/>
          </p:cNvCxnSpPr>
          <p:nvPr/>
        </p:nvCxnSpPr>
        <p:spPr>
          <a:xfrm flipV="1">
            <a:off x="6243638" y="2581275"/>
            <a:ext cx="1738312" cy="12192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29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In the Beginning There Were Templates</a:t>
            </a:r>
            <a:endParaRPr lang="en-NZ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689098" y="4422711"/>
            <a:ext cx="2470151" cy="2340037"/>
          </a:xfrm>
        </p:spPr>
        <p:txBody>
          <a:bodyPr>
            <a:normAutofit/>
          </a:bodyPr>
          <a:lstStyle/>
          <a:p>
            <a:pPr algn="just"/>
            <a:r>
              <a:rPr lang="en-NZ" b="1" dirty="0" smtClean="0"/>
              <a:t>ToastText01</a:t>
            </a:r>
            <a:br>
              <a:rPr lang="en-NZ" b="1" dirty="0" smtClean="0"/>
            </a:br>
            <a:r>
              <a:rPr lang="en-US" sz="1600" dirty="0" smtClean="0"/>
              <a:t>A </a:t>
            </a:r>
            <a:r>
              <a:rPr lang="en-US" sz="1600" dirty="0"/>
              <a:t>single string wrapped across three lines of text. </a:t>
            </a:r>
            <a:endParaRPr lang="en-NZ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3478107" y="4422710"/>
            <a:ext cx="2470151" cy="234003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NZ" sz="2100" b="1" dirty="0" smtClean="0"/>
              <a:t>ToastText03</a:t>
            </a:r>
            <a:r>
              <a:rPr lang="en-NZ" b="1" dirty="0" smtClean="0"/>
              <a:t/>
            </a:r>
            <a:br>
              <a:rPr lang="en-NZ" b="1" dirty="0" smtClean="0"/>
            </a:br>
            <a:r>
              <a:rPr lang="en-US" sz="1700" dirty="0" smtClean="0"/>
              <a:t>One </a:t>
            </a:r>
            <a:r>
              <a:rPr lang="en-US" sz="1700" dirty="0"/>
              <a:t>string of bold text wrapped across the first and second lines, one string of regular text on the third line.</a:t>
            </a:r>
            <a:endParaRPr lang="en-NZ" sz="17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6267116" y="4422710"/>
            <a:ext cx="2470151" cy="2340040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NZ" sz="2600" b="1" dirty="0" smtClean="0"/>
              <a:t>ToastImageAndText02</a:t>
            </a:r>
            <a:r>
              <a:rPr lang="en-NZ" dirty="0" smtClean="0"/>
              <a:t/>
            </a:r>
            <a:br>
              <a:rPr lang="en-NZ" dirty="0" smtClean="0"/>
            </a:br>
            <a:r>
              <a:rPr lang="en-US" sz="2300" dirty="0"/>
              <a:t>A large image, one string of bold text on the first line, one string of regular text wrapped across the second and third lines. </a:t>
            </a:r>
            <a:endParaRPr lang="en-NZ" sz="23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9056125" y="4422710"/>
            <a:ext cx="2470151" cy="234003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NZ" sz="2100" b="1" dirty="0" smtClean="0"/>
              <a:t>ToastImageAndText04</a:t>
            </a:r>
            <a:r>
              <a:rPr lang="en-NZ" dirty="0" smtClean="0"/>
              <a:t/>
            </a:r>
            <a:br>
              <a:rPr lang="en-NZ" dirty="0" smtClean="0"/>
            </a:br>
            <a:r>
              <a:rPr lang="en-US" sz="1900" dirty="0"/>
              <a:t>A large image, one string of bold text on the first line, one string of regular text on the second line, one string of regular text on the third line</a:t>
            </a:r>
            <a:r>
              <a:rPr lang="en-US" sz="1900" dirty="0" smtClean="0"/>
              <a:t>.</a:t>
            </a:r>
            <a:endParaRPr lang="en-NZ" dirty="0"/>
          </a:p>
        </p:txBody>
      </p:sp>
      <p:pic>
        <p:nvPicPr>
          <p:cNvPr id="17" name="Picture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81" y="3246783"/>
            <a:ext cx="3483334" cy="8142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515" y="2070854"/>
            <a:ext cx="3483334" cy="8142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524" y="3246783"/>
            <a:ext cx="3483334" cy="8142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533" y="2070854"/>
            <a:ext cx="3483334" cy="81428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655434" y="665046"/>
            <a:ext cx="191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400" dirty="0" smtClean="0">
                <a:solidFill>
                  <a:schemeClr val="accent1"/>
                </a:solidFill>
                <a:hlinkClick r:id="rId7"/>
              </a:rPr>
              <a:t>The Docs</a:t>
            </a:r>
            <a:endParaRPr lang="en-NZ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16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Now You Have to Be “Adaptive”…</a:t>
            </a:r>
            <a:endParaRPr lang="en-NZ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Z" sz="3200" dirty="0" smtClean="0"/>
              <a:t>One template to rule them all: </a:t>
            </a:r>
            <a:r>
              <a:rPr lang="en-NZ" sz="3200" dirty="0" err="1" smtClean="0"/>
              <a:t>ToastGeneric</a:t>
            </a:r>
            <a:endParaRPr lang="en-NZ" sz="3200" dirty="0" smtClean="0"/>
          </a:p>
          <a:p>
            <a:pPr marL="0" indent="0">
              <a:buNone/>
            </a:pPr>
            <a:r>
              <a:rPr lang="en-NZ" sz="3200" dirty="0"/>
              <a:t>	</a:t>
            </a:r>
            <a:r>
              <a:rPr lang="en-NZ" sz="3200" dirty="0" smtClean="0"/>
              <a:t>Freedom to have your toast, your way</a:t>
            </a:r>
            <a:endParaRPr lang="en-NZ" sz="3200" dirty="0"/>
          </a:p>
        </p:txBody>
      </p:sp>
      <p:pic>
        <p:nvPicPr>
          <p:cNvPr id="9" name="Picture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925" y="3522846"/>
            <a:ext cx="4314825" cy="323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9380" y="3392424"/>
            <a:ext cx="11363520" cy="1163245"/>
          </a:xfrm>
        </p:spPr>
        <p:txBody>
          <a:bodyPr>
            <a:normAutofit/>
          </a:bodyPr>
          <a:lstStyle/>
          <a:p>
            <a:r>
              <a:rPr lang="en-NZ" sz="5400" smtClean="0"/>
              <a:t>CODE </a:t>
            </a:r>
            <a:r>
              <a:rPr lang="en-NZ" sz="5400" dirty="0" smtClean="0"/>
              <a:t>TIME!</a:t>
            </a:r>
            <a:endParaRPr lang="en-NZ" sz="1800" dirty="0"/>
          </a:p>
        </p:txBody>
      </p:sp>
      <p:pic>
        <p:nvPicPr>
          <p:cNvPr id="7" name="Picture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66397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WCO Master">
  <a:themeElements>
    <a:clrScheme name="Custom 14">
      <a:dk1>
        <a:srgbClr val="F0F4FA"/>
      </a:dk1>
      <a:lt1>
        <a:srgbClr val="FCFDFE"/>
      </a:lt1>
      <a:dk2>
        <a:srgbClr val="0C1624"/>
      </a:dk2>
      <a:lt2>
        <a:srgbClr val="F0F4FA"/>
      </a:lt2>
      <a:accent1>
        <a:srgbClr val="0C1624"/>
      </a:accent1>
      <a:accent2>
        <a:srgbClr val="3D6EB7"/>
      </a:accent2>
      <a:accent3>
        <a:srgbClr val="F58673"/>
      </a:accent3>
      <a:accent4>
        <a:srgbClr val="F16953"/>
      </a:accent4>
      <a:accent5>
        <a:srgbClr val="22375C"/>
      </a:accent5>
      <a:accent6>
        <a:srgbClr val="1A2A46"/>
      </a:accent6>
      <a:hlink>
        <a:srgbClr val="F16953"/>
      </a:hlink>
      <a:folHlink>
        <a:srgbClr val="F8A79A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wco-corporate-template" id="{37AAEE3E-5247-4054-AC57-BB65D5E0883B}" vid="{337ED34B-C5C7-4D2F-B536-2CAE281407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nowco-corporate-template</Template>
  <TotalTime>625</TotalTime>
  <Words>130</Words>
  <Application>Microsoft Office PowerPoint</Application>
  <PresentationFormat>Widescreen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Font Awesome 5 Brands Regular</vt:lpstr>
      <vt:lpstr>Font Awesome 5 Free Solid</vt:lpstr>
      <vt:lpstr>Hack</vt:lpstr>
      <vt:lpstr>Open Sans</vt:lpstr>
      <vt:lpstr>Open Sans Light</vt:lpstr>
      <vt:lpstr>Open Sans Semibold</vt:lpstr>
      <vt:lpstr>Tw Cen MT</vt:lpstr>
      <vt:lpstr>NOWCO Master</vt:lpstr>
      <vt:lpstr>Just Scrape off the Black Bits: Using BurntToast to Display Timely Notifications</vt:lpstr>
      <vt:lpstr>Who Am I?</vt:lpstr>
      <vt:lpstr>What Is Toast?</vt:lpstr>
      <vt:lpstr>PowerPoint Presentation</vt:lpstr>
      <vt:lpstr>PowerPoint Presentation</vt:lpstr>
      <vt:lpstr>Anatomy of a Toast</vt:lpstr>
      <vt:lpstr>In the Beginning There Were Templates</vt:lpstr>
      <vt:lpstr>Now You Have to Be “Adaptive”…</vt:lpstr>
      <vt:lpstr>PowerPoint Presentation</vt:lpstr>
      <vt:lpstr>Takeaways</vt:lpstr>
      <vt:lpstr>THANK YOU!</vt:lpstr>
    </vt:vector>
  </TitlesOfParts>
  <Company>Hastings District Council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King</dc:creator>
  <cp:lastModifiedBy>Joshua King</cp:lastModifiedBy>
  <cp:revision>60</cp:revision>
  <dcterms:created xsi:type="dcterms:W3CDTF">2018-04-05T06:57:43Z</dcterms:created>
  <dcterms:modified xsi:type="dcterms:W3CDTF">2018-06-12T08:07:33Z</dcterms:modified>
</cp:coreProperties>
</file>